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04/24/2018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04/24/2018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hysics.princeton.edu/pulsar/k1jt/wsjt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xJGeVc2Q0o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97E7-6C42-4814-B812-4F42029E2979}"/>
              </a:ext>
            </a:extLst>
          </p:cNvPr>
          <p:cNvSpPr>
            <a:spLocks noGrp="1"/>
          </p:cNvSpPr>
          <p:nvPr>
            <p:ph type="ctrTitle"/>
          </p:nvPr>
        </p:nvSpPr>
        <p:spPr/>
        <p:txBody>
          <a:bodyPr/>
          <a:lstStyle/>
          <a:p>
            <a:r>
              <a:rPr lang="en-US" dirty="0"/>
              <a:t>Getting Started on FT8</a:t>
            </a:r>
          </a:p>
        </p:txBody>
      </p:sp>
      <p:sp>
        <p:nvSpPr>
          <p:cNvPr id="3" name="Subtitle 2">
            <a:extLst>
              <a:ext uri="{FF2B5EF4-FFF2-40B4-BE49-F238E27FC236}">
                <a16:creationId xmlns:a16="http://schemas.microsoft.com/office/drawing/2014/main" id="{7A4BA45A-3E25-4437-A972-EDDA8A666A7C}"/>
              </a:ext>
            </a:extLst>
          </p:cNvPr>
          <p:cNvSpPr>
            <a:spLocks noGrp="1"/>
          </p:cNvSpPr>
          <p:nvPr>
            <p:ph type="subTitle" idx="1"/>
          </p:nvPr>
        </p:nvSpPr>
        <p:spPr/>
        <p:txBody>
          <a:bodyPr/>
          <a:lstStyle/>
          <a:p>
            <a:r>
              <a:rPr lang="en-US" dirty="0"/>
              <a:t>By Steve Ford, WB8IMY</a:t>
            </a:r>
          </a:p>
          <a:p>
            <a:r>
              <a:rPr lang="en-US" dirty="0"/>
              <a:t>QST Editor</a:t>
            </a:r>
          </a:p>
          <a:p>
            <a:endParaRPr lang="en-US" dirty="0"/>
          </a:p>
        </p:txBody>
      </p:sp>
    </p:spTree>
    <p:extLst>
      <p:ext uri="{BB962C8B-B14F-4D97-AF65-F5344CB8AC3E}">
        <p14:creationId xmlns:p14="http://schemas.microsoft.com/office/powerpoint/2010/main" val="150574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B9A2-0AA3-410D-9320-59B74B66F357}"/>
              </a:ext>
            </a:extLst>
          </p:cNvPr>
          <p:cNvSpPr>
            <a:spLocks noGrp="1"/>
          </p:cNvSpPr>
          <p:nvPr>
            <p:ph type="title"/>
          </p:nvPr>
        </p:nvSpPr>
        <p:spPr/>
        <p:txBody>
          <a:bodyPr/>
          <a:lstStyle/>
          <a:p>
            <a:r>
              <a:rPr lang="en-US" dirty="0"/>
              <a:t>Most computer Clocks “Drift”</a:t>
            </a:r>
          </a:p>
        </p:txBody>
      </p:sp>
      <p:sp>
        <p:nvSpPr>
          <p:cNvPr id="3" name="Content Placeholder 2">
            <a:extLst>
              <a:ext uri="{FF2B5EF4-FFF2-40B4-BE49-F238E27FC236}">
                <a16:creationId xmlns:a16="http://schemas.microsoft.com/office/drawing/2014/main" id="{2FAFA1E6-FFC4-4B5E-BE44-2553FE251C43}"/>
              </a:ext>
            </a:extLst>
          </p:cNvPr>
          <p:cNvSpPr>
            <a:spLocks noGrp="1"/>
          </p:cNvSpPr>
          <p:nvPr>
            <p:ph idx="1"/>
          </p:nvPr>
        </p:nvSpPr>
        <p:spPr>
          <a:xfrm>
            <a:off x="1141412" y="1695813"/>
            <a:ext cx="9905999" cy="3541714"/>
          </a:xfrm>
        </p:spPr>
        <p:txBody>
          <a:bodyPr/>
          <a:lstStyle/>
          <a:p>
            <a:r>
              <a:rPr lang="en-US" dirty="0"/>
              <a:t>Force Windows to recalibrate its time</a:t>
            </a:r>
          </a:p>
          <a:p>
            <a:r>
              <a:rPr lang="en-US" dirty="0"/>
              <a:t>Or use software such as Dimension4 to keep your computer time in sync.</a:t>
            </a:r>
          </a:p>
        </p:txBody>
      </p:sp>
      <p:pic>
        <p:nvPicPr>
          <p:cNvPr id="5" name="Picture 4">
            <a:extLst>
              <a:ext uri="{FF2B5EF4-FFF2-40B4-BE49-F238E27FC236}">
                <a16:creationId xmlns:a16="http://schemas.microsoft.com/office/drawing/2014/main" id="{256DC0C1-239C-43E8-931C-A9F1B3DD5EFF}"/>
              </a:ext>
            </a:extLst>
          </p:cNvPr>
          <p:cNvPicPr>
            <a:picLocks noChangeAspect="1"/>
          </p:cNvPicPr>
          <p:nvPr/>
        </p:nvPicPr>
        <p:blipFill>
          <a:blip r:embed="rId2"/>
          <a:stretch>
            <a:fillRect/>
          </a:stretch>
        </p:blipFill>
        <p:spPr>
          <a:xfrm>
            <a:off x="2424013" y="2801923"/>
            <a:ext cx="6493483" cy="3976382"/>
          </a:xfrm>
          <a:prstGeom prst="rect">
            <a:avLst/>
          </a:prstGeom>
        </p:spPr>
      </p:pic>
    </p:spTree>
    <p:extLst>
      <p:ext uri="{BB962C8B-B14F-4D97-AF65-F5344CB8AC3E}">
        <p14:creationId xmlns:p14="http://schemas.microsoft.com/office/powerpoint/2010/main" val="351566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3171-A891-43B5-909A-C0CC85CD186C}"/>
              </a:ext>
            </a:extLst>
          </p:cNvPr>
          <p:cNvSpPr>
            <a:spLocks noGrp="1"/>
          </p:cNvSpPr>
          <p:nvPr>
            <p:ph type="title"/>
          </p:nvPr>
        </p:nvSpPr>
        <p:spPr/>
        <p:txBody>
          <a:bodyPr/>
          <a:lstStyle/>
          <a:p>
            <a:r>
              <a:rPr lang="en-US" dirty="0"/>
              <a:t>Interfaces</a:t>
            </a:r>
          </a:p>
        </p:txBody>
      </p:sp>
      <p:sp>
        <p:nvSpPr>
          <p:cNvPr id="6" name="Content Placeholder 5">
            <a:extLst>
              <a:ext uri="{FF2B5EF4-FFF2-40B4-BE49-F238E27FC236}">
                <a16:creationId xmlns:a16="http://schemas.microsoft.com/office/drawing/2014/main" id="{363DE862-841B-419B-A095-0ECE4FCF006E}"/>
              </a:ext>
            </a:extLst>
          </p:cNvPr>
          <p:cNvSpPr>
            <a:spLocks noGrp="1"/>
          </p:cNvSpPr>
          <p:nvPr>
            <p:ph idx="1"/>
          </p:nvPr>
        </p:nvSpPr>
        <p:spPr/>
        <p:txBody>
          <a:bodyPr/>
          <a:lstStyle/>
          <a:p>
            <a:r>
              <a:rPr lang="en-US" dirty="0"/>
              <a:t>Almost any interface will do. Also, several transceiver models will now interface directly to your computer without the need for another device.</a:t>
            </a:r>
          </a:p>
        </p:txBody>
      </p:sp>
      <p:pic>
        <p:nvPicPr>
          <p:cNvPr id="8" name="Picture 7">
            <a:extLst>
              <a:ext uri="{FF2B5EF4-FFF2-40B4-BE49-F238E27FC236}">
                <a16:creationId xmlns:a16="http://schemas.microsoft.com/office/drawing/2014/main" id="{77EB582A-20AB-45A0-AE76-FED44FE06D2C}"/>
              </a:ext>
            </a:extLst>
          </p:cNvPr>
          <p:cNvPicPr>
            <a:picLocks noChangeAspect="1"/>
          </p:cNvPicPr>
          <p:nvPr/>
        </p:nvPicPr>
        <p:blipFill>
          <a:blip r:embed="rId2"/>
          <a:stretch>
            <a:fillRect/>
          </a:stretch>
        </p:blipFill>
        <p:spPr>
          <a:xfrm>
            <a:off x="3281238" y="3344235"/>
            <a:ext cx="4931409" cy="2695837"/>
          </a:xfrm>
          <a:prstGeom prst="rect">
            <a:avLst/>
          </a:prstGeom>
        </p:spPr>
      </p:pic>
    </p:spTree>
    <p:extLst>
      <p:ext uri="{BB962C8B-B14F-4D97-AF65-F5344CB8AC3E}">
        <p14:creationId xmlns:p14="http://schemas.microsoft.com/office/powerpoint/2010/main" val="13407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866F-1617-4064-AD74-E647B4D8BBEC}"/>
              </a:ext>
            </a:extLst>
          </p:cNvPr>
          <p:cNvSpPr>
            <a:spLocks noGrp="1"/>
          </p:cNvSpPr>
          <p:nvPr>
            <p:ph type="title"/>
          </p:nvPr>
        </p:nvSpPr>
        <p:spPr/>
        <p:txBody>
          <a:bodyPr>
            <a:normAutofit fontScale="90000"/>
          </a:bodyPr>
          <a:lstStyle/>
          <a:p>
            <a:pPr algn="ctr"/>
            <a:r>
              <a:rPr lang="en-US" dirty="0"/>
              <a:t>Be careful not to overdrive your radio</a:t>
            </a:r>
            <a:br>
              <a:rPr lang="en-US" dirty="0"/>
            </a:br>
            <a:br>
              <a:rPr lang="en-US" dirty="0"/>
            </a:br>
            <a:r>
              <a:rPr lang="en-US" dirty="0"/>
              <a:t>Reduce Transmit audio if you see too much ALC activity</a:t>
            </a:r>
          </a:p>
        </p:txBody>
      </p:sp>
      <p:pic>
        <p:nvPicPr>
          <p:cNvPr id="5" name="Content Placeholder 4">
            <a:extLst>
              <a:ext uri="{FF2B5EF4-FFF2-40B4-BE49-F238E27FC236}">
                <a16:creationId xmlns:a16="http://schemas.microsoft.com/office/drawing/2014/main" id="{94A17195-1C0E-4A7D-98E5-0B67363888AA}"/>
              </a:ext>
            </a:extLst>
          </p:cNvPr>
          <p:cNvPicPr>
            <a:picLocks noGrp="1" noChangeAspect="1"/>
          </p:cNvPicPr>
          <p:nvPr>
            <p:ph idx="1"/>
          </p:nvPr>
        </p:nvPicPr>
        <p:blipFill>
          <a:blip r:embed="rId2"/>
          <a:stretch>
            <a:fillRect/>
          </a:stretch>
        </p:blipFill>
        <p:spPr>
          <a:xfrm>
            <a:off x="1243077" y="2526542"/>
            <a:ext cx="3947823" cy="2301903"/>
          </a:xfrm>
        </p:spPr>
      </p:pic>
      <p:pic>
        <p:nvPicPr>
          <p:cNvPr id="7" name="Picture 6">
            <a:extLst>
              <a:ext uri="{FF2B5EF4-FFF2-40B4-BE49-F238E27FC236}">
                <a16:creationId xmlns:a16="http://schemas.microsoft.com/office/drawing/2014/main" id="{14B7FF80-6B9B-4ACF-BC49-1EE2D13CF2C7}"/>
              </a:ext>
            </a:extLst>
          </p:cNvPr>
          <p:cNvPicPr>
            <a:picLocks noChangeAspect="1"/>
          </p:cNvPicPr>
          <p:nvPr/>
        </p:nvPicPr>
        <p:blipFill>
          <a:blip r:embed="rId3"/>
          <a:stretch>
            <a:fillRect/>
          </a:stretch>
        </p:blipFill>
        <p:spPr>
          <a:xfrm>
            <a:off x="6462110" y="2526542"/>
            <a:ext cx="3764280" cy="2017776"/>
          </a:xfrm>
          <a:prstGeom prst="rect">
            <a:avLst/>
          </a:prstGeom>
        </p:spPr>
      </p:pic>
    </p:spTree>
    <p:extLst>
      <p:ext uri="{BB962C8B-B14F-4D97-AF65-F5344CB8AC3E}">
        <p14:creationId xmlns:p14="http://schemas.microsoft.com/office/powerpoint/2010/main" val="86858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62A2-D116-4B0F-9C88-D2C9B59B35CE}"/>
              </a:ext>
            </a:extLst>
          </p:cNvPr>
          <p:cNvSpPr>
            <a:spLocks noGrp="1"/>
          </p:cNvSpPr>
          <p:nvPr>
            <p:ph type="title"/>
          </p:nvPr>
        </p:nvSpPr>
        <p:spPr/>
        <p:txBody>
          <a:bodyPr/>
          <a:lstStyle/>
          <a:p>
            <a:r>
              <a:rPr lang="en-US" dirty="0"/>
              <a:t>WSJT-X Software</a:t>
            </a:r>
          </a:p>
        </p:txBody>
      </p:sp>
      <p:sp>
        <p:nvSpPr>
          <p:cNvPr id="3" name="Content Placeholder 2">
            <a:extLst>
              <a:ext uri="{FF2B5EF4-FFF2-40B4-BE49-F238E27FC236}">
                <a16:creationId xmlns:a16="http://schemas.microsoft.com/office/drawing/2014/main" id="{57B80651-086E-4785-A654-6ABF0CBE77AC}"/>
              </a:ext>
            </a:extLst>
          </p:cNvPr>
          <p:cNvSpPr>
            <a:spLocks noGrp="1"/>
          </p:cNvSpPr>
          <p:nvPr>
            <p:ph idx="1"/>
          </p:nvPr>
        </p:nvSpPr>
        <p:spPr/>
        <p:txBody>
          <a:bodyPr/>
          <a:lstStyle/>
          <a:p>
            <a:r>
              <a:rPr lang="en-US" dirty="0"/>
              <a:t>FT8 is part of K1JT’s WSJT-X software suite.</a:t>
            </a:r>
          </a:p>
          <a:p>
            <a:r>
              <a:rPr lang="en-US" dirty="0"/>
              <a:t>It is free and available for Windows, Mac OS, and Linux</a:t>
            </a:r>
          </a:p>
          <a:p>
            <a:r>
              <a:rPr lang="en-US" b="1" dirty="0">
                <a:hlinkClick r:id="rId2"/>
              </a:rPr>
              <a:t>https://physics.princeton.edu/pulsar/k1jt/wsjtx.html</a:t>
            </a:r>
            <a:endParaRPr lang="en-US" b="1" dirty="0"/>
          </a:p>
          <a:p>
            <a:endParaRPr lang="en-US" dirty="0"/>
          </a:p>
        </p:txBody>
      </p:sp>
    </p:spTree>
    <p:extLst>
      <p:ext uri="{BB962C8B-B14F-4D97-AF65-F5344CB8AC3E}">
        <p14:creationId xmlns:p14="http://schemas.microsoft.com/office/powerpoint/2010/main" val="337927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0C8E-EC0E-4779-AE69-0EC5B2241BDC}"/>
              </a:ext>
            </a:extLst>
          </p:cNvPr>
          <p:cNvSpPr>
            <a:spLocks noGrp="1"/>
          </p:cNvSpPr>
          <p:nvPr>
            <p:ph type="title"/>
          </p:nvPr>
        </p:nvSpPr>
        <p:spPr/>
        <p:txBody>
          <a:bodyPr>
            <a:normAutofit fontScale="90000"/>
          </a:bodyPr>
          <a:lstStyle/>
          <a:p>
            <a:r>
              <a:rPr lang="en-US" dirty="0"/>
              <a:t>An FT8 Demonstration – Double Click to Access YouTube and then click the Play ARRow to Watch the Video</a:t>
            </a:r>
          </a:p>
        </p:txBody>
      </p:sp>
      <p:pic>
        <p:nvPicPr>
          <p:cNvPr id="4" name="Online Media 3">
            <a:hlinkClick r:id="" action="ppaction://media"/>
            <a:extLst>
              <a:ext uri="{FF2B5EF4-FFF2-40B4-BE49-F238E27FC236}">
                <a16:creationId xmlns:a16="http://schemas.microsoft.com/office/drawing/2014/main" id="{8F9371AF-669A-47B3-917B-16D90F3069F3}"/>
              </a:ext>
            </a:extLst>
          </p:cNvPr>
          <p:cNvPicPr>
            <a:picLocks noGrp="1" noRot="1" noChangeAspect="1"/>
          </p:cNvPicPr>
          <p:nvPr>
            <p:ph idx="1"/>
            <a:videoFile r:link="rId1"/>
          </p:nvPr>
        </p:nvPicPr>
        <p:blipFill>
          <a:blip r:embed="rId3"/>
          <a:stretch>
            <a:fillRect/>
          </a:stretch>
        </p:blipFill>
        <p:spPr>
          <a:xfrm>
            <a:off x="1786855" y="1991730"/>
            <a:ext cx="8422547" cy="4815776"/>
          </a:xfrm>
          <a:prstGeom prst="rect">
            <a:avLst/>
          </a:prstGeom>
        </p:spPr>
      </p:pic>
    </p:spTree>
    <p:extLst>
      <p:ext uri="{BB962C8B-B14F-4D97-AF65-F5344CB8AC3E}">
        <p14:creationId xmlns:p14="http://schemas.microsoft.com/office/powerpoint/2010/main" val="274812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A1E8-ADA2-4B16-A06C-38A240CB00F8}"/>
              </a:ext>
            </a:extLst>
          </p:cNvPr>
          <p:cNvSpPr>
            <a:spLocks noGrp="1"/>
          </p:cNvSpPr>
          <p:nvPr>
            <p:ph type="title"/>
          </p:nvPr>
        </p:nvSpPr>
        <p:spPr/>
        <p:txBody>
          <a:bodyPr>
            <a:normAutofit fontScale="90000"/>
          </a:bodyPr>
          <a:lstStyle/>
          <a:p>
            <a:r>
              <a:rPr lang="en-US" dirty="0"/>
              <a:t>For more information, pick up the second edition of ARRL’s </a:t>
            </a:r>
            <a:r>
              <a:rPr lang="en-US" i="1" dirty="0">
                <a:solidFill>
                  <a:srgbClr val="FF0000"/>
                </a:solidFill>
              </a:rPr>
              <a:t>Get on the air with HF digital</a:t>
            </a:r>
          </a:p>
        </p:txBody>
      </p:sp>
      <p:pic>
        <p:nvPicPr>
          <p:cNvPr id="5" name="Content Placeholder 4">
            <a:extLst>
              <a:ext uri="{FF2B5EF4-FFF2-40B4-BE49-F238E27FC236}">
                <a16:creationId xmlns:a16="http://schemas.microsoft.com/office/drawing/2014/main" id="{D1BB894E-181D-49B4-BCB4-5C1B888D6F6D}"/>
              </a:ext>
            </a:extLst>
          </p:cNvPr>
          <p:cNvPicPr>
            <a:picLocks noGrp="1" noChangeAspect="1"/>
          </p:cNvPicPr>
          <p:nvPr>
            <p:ph idx="1"/>
          </p:nvPr>
        </p:nvPicPr>
        <p:blipFill>
          <a:blip r:embed="rId2"/>
          <a:stretch>
            <a:fillRect/>
          </a:stretch>
        </p:blipFill>
        <p:spPr>
          <a:xfrm>
            <a:off x="4328720" y="2248964"/>
            <a:ext cx="3256375" cy="3753042"/>
          </a:xfrm>
        </p:spPr>
      </p:pic>
    </p:spTree>
    <p:extLst>
      <p:ext uri="{BB962C8B-B14F-4D97-AF65-F5344CB8AC3E}">
        <p14:creationId xmlns:p14="http://schemas.microsoft.com/office/powerpoint/2010/main" val="401433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89A9-70EB-43D9-9122-E0CED42E0E6E}"/>
              </a:ext>
            </a:extLst>
          </p:cNvPr>
          <p:cNvSpPr>
            <a:spLocks noGrp="1"/>
          </p:cNvSpPr>
          <p:nvPr>
            <p:ph type="title"/>
          </p:nvPr>
        </p:nvSpPr>
        <p:spPr/>
        <p:txBody>
          <a:bodyPr/>
          <a:lstStyle/>
          <a:p>
            <a:r>
              <a:rPr lang="en-US" dirty="0"/>
              <a:t>What is FT8?</a:t>
            </a:r>
          </a:p>
        </p:txBody>
      </p:sp>
      <p:sp>
        <p:nvSpPr>
          <p:cNvPr id="3" name="Content Placeholder 2">
            <a:extLst>
              <a:ext uri="{FF2B5EF4-FFF2-40B4-BE49-F238E27FC236}">
                <a16:creationId xmlns:a16="http://schemas.microsoft.com/office/drawing/2014/main" id="{FF7EF792-766B-4444-8665-A1FEF33FE791}"/>
              </a:ext>
            </a:extLst>
          </p:cNvPr>
          <p:cNvSpPr>
            <a:spLocks noGrp="1"/>
          </p:cNvSpPr>
          <p:nvPr>
            <p:ph idx="1"/>
          </p:nvPr>
        </p:nvSpPr>
        <p:spPr/>
        <p:txBody>
          <a:bodyPr/>
          <a:lstStyle/>
          <a:p>
            <a:r>
              <a:rPr lang="en-US" dirty="0"/>
              <a:t>FT8 is a digital communications mode with very good weak-signal performance.</a:t>
            </a:r>
          </a:p>
          <a:p>
            <a:r>
              <a:rPr lang="en-US" dirty="0"/>
              <a:t>FT8 is NOT a conversational mode; you exchange only call signs, signal reports (in decibels) and grid square designations.</a:t>
            </a:r>
          </a:p>
          <a:p>
            <a:r>
              <a:rPr lang="en-US" dirty="0"/>
              <a:t>Each transmission is only 13 seconds long.</a:t>
            </a:r>
          </a:p>
        </p:txBody>
      </p:sp>
    </p:spTree>
    <p:extLst>
      <p:ext uri="{BB962C8B-B14F-4D97-AF65-F5344CB8AC3E}">
        <p14:creationId xmlns:p14="http://schemas.microsoft.com/office/powerpoint/2010/main" val="261607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EBDE-3A2F-4509-AD21-CD622ABE1BF3}"/>
              </a:ext>
            </a:extLst>
          </p:cNvPr>
          <p:cNvSpPr>
            <a:spLocks noGrp="1"/>
          </p:cNvSpPr>
          <p:nvPr>
            <p:ph type="title"/>
          </p:nvPr>
        </p:nvSpPr>
        <p:spPr/>
        <p:txBody>
          <a:bodyPr/>
          <a:lstStyle/>
          <a:p>
            <a:r>
              <a:rPr lang="en-US" dirty="0"/>
              <a:t>But Doesn’t Jt65 communicate the same information? What is the difference?</a:t>
            </a:r>
          </a:p>
        </p:txBody>
      </p:sp>
      <p:sp>
        <p:nvSpPr>
          <p:cNvPr id="3" name="Content Placeholder 2">
            <a:extLst>
              <a:ext uri="{FF2B5EF4-FFF2-40B4-BE49-F238E27FC236}">
                <a16:creationId xmlns:a16="http://schemas.microsoft.com/office/drawing/2014/main" id="{FE1228B5-E0C1-4BFF-98F2-372E3B38D382}"/>
              </a:ext>
            </a:extLst>
          </p:cNvPr>
          <p:cNvSpPr>
            <a:spLocks noGrp="1"/>
          </p:cNvSpPr>
          <p:nvPr>
            <p:ph idx="1"/>
          </p:nvPr>
        </p:nvSpPr>
        <p:spPr/>
        <p:txBody>
          <a:bodyPr/>
          <a:lstStyle/>
          <a:p>
            <a:r>
              <a:rPr lang="en-US" dirty="0"/>
              <a:t>Yes, FT8 and JT65 are the same when it comes to the information exchange.</a:t>
            </a:r>
          </a:p>
          <a:p>
            <a:r>
              <a:rPr lang="en-US" dirty="0"/>
              <a:t>However, FT8 is </a:t>
            </a:r>
            <a:r>
              <a:rPr lang="en-US" i="1" dirty="0"/>
              <a:t>much</a:t>
            </a:r>
            <a:r>
              <a:rPr lang="en-US" dirty="0"/>
              <a:t> faster with almost the same sensitivity.</a:t>
            </a:r>
          </a:p>
          <a:p>
            <a:r>
              <a:rPr lang="en-US" dirty="0"/>
              <a:t>A complete JT65 contact takes almost 6 minutes.</a:t>
            </a:r>
          </a:p>
          <a:p>
            <a:r>
              <a:rPr lang="en-US" dirty="0"/>
              <a:t>A complete FT8 contact takes just 90 seconds.</a:t>
            </a:r>
          </a:p>
          <a:p>
            <a:r>
              <a:rPr lang="en-US" dirty="0"/>
              <a:t>Unlike JT65, FT8 is semiautomatic. Once an FT8 exchange begins, no operator intervention is necessary.</a:t>
            </a:r>
          </a:p>
        </p:txBody>
      </p:sp>
    </p:spTree>
    <p:extLst>
      <p:ext uri="{BB962C8B-B14F-4D97-AF65-F5344CB8AC3E}">
        <p14:creationId xmlns:p14="http://schemas.microsoft.com/office/powerpoint/2010/main" val="157468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E254-208F-4967-852C-7AEBCB76D6B0}"/>
              </a:ext>
            </a:extLst>
          </p:cNvPr>
          <p:cNvSpPr>
            <a:spLocks noGrp="1"/>
          </p:cNvSpPr>
          <p:nvPr>
            <p:ph type="title"/>
          </p:nvPr>
        </p:nvSpPr>
        <p:spPr/>
        <p:txBody>
          <a:bodyPr/>
          <a:lstStyle/>
          <a:p>
            <a:r>
              <a:rPr lang="en-US" dirty="0"/>
              <a:t>FT8 is intended for award chasing and propagation research</a:t>
            </a:r>
          </a:p>
        </p:txBody>
      </p:sp>
      <p:sp>
        <p:nvSpPr>
          <p:cNvPr id="3" name="Content Placeholder 2">
            <a:extLst>
              <a:ext uri="{FF2B5EF4-FFF2-40B4-BE49-F238E27FC236}">
                <a16:creationId xmlns:a16="http://schemas.microsoft.com/office/drawing/2014/main" id="{8044AD30-CA79-4F16-9FAF-50072C3301EE}"/>
              </a:ext>
            </a:extLst>
          </p:cNvPr>
          <p:cNvSpPr>
            <a:spLocks noGrp="1"/>
          </p:cNvSpPr>
          <p:nvPr>
            <p:ph idx="1"/>
          </p:nvPr>
        </p:nvSpPr>
        <p:spPr/>
        <p:txBody>
          <a:bodyPr/>
          <a:lstStyle/>
          <a:p>
            <a:r>
              <a:rPr lang="en-US" dirty="0"/>
              <a:t>FT8 appeared in 2017 and it quickly became the #1 digital mode for pursuing DXCC, Worked All States, and other awards.</a:t>
            </a:r>
          </a:p>
          <a:p>
            <a:endParaRPr lang="en-US" dirty="0"/>
          </a:p>
          <a:p>
            <a:r>
              <a:rPr lang="en-US" dirty="0"/>
              <a:t>Thanks to PSKReporter and other online signal-aggregation services, amateurs can easily see who is receiving their FT8 transmissions, and at what signal strengths.</a:t>
            </a:r>
          </a:p>
          <a:p>
            <a:endParaRPr lang="en-US" dirty="0"/>
          </a:p>
        </p:txBody>
      </p:sp>
    </p:spTree>
    <p:extLst>
      <p:ext uri="{BB962C8B-B14F-4D97-AF65-F5344CB8AC3E}">
        <p14:creationId xmlns:p14="http://schemas.microsoft.com/office/powerpoint/2010/main" val="71068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F12D-2D2A-4F44-8157-32929262CAC5}"/>
              </a:ext>
            </a:extLst>
          </p:cNvPr>
          <p:cNvSpPr>
            <a:spLocks noGrp="1"/>
          </p:cNvSpPr>
          <p:nvPr>
            <p:ph type="title"/>
          </p:nvPr>
        </p:nvSpPr>
        <p:spPr/>
        <p:txBody>
          <a:bodyPr/>
          <a:lstStyle/>
          <a:p>
            <a:r>
              <a:rPr lang="en-US" dirty="0"/>
              <a:t>PSKReporter Receiving WB8IMY’s FT8 Transmissions on 40 Meters</a:t>
            </a:r>
          </a:p>
        </p:txBody>
      </p:sp>
      <p:pic>
        <p:nvPicPr>
          <p:cNvPr id="5" name="Content Placeholder 4">
            <a:extLst>
              <a:ext uri="{FF2B5EF4-FFF2-40B4-BE49-F238E27FC236}">
                <a16:creationId xmlns:a16="http://schemas.microsoft.com/office/drawing/2014/main" id="{56ADAE07-545F-4921-9F22-F14BD948208B}"/>
              </a:ext>
            </a:extLst>
          </p:cNvPr>
          <p:cNvPicPr>
            <a:picLocks noGrp="1" noChangeAspect="1"/>
          </p:cNvPicPr>
          <p:nvPr>
            <p:ph idx="1"/>
          </p:nvPr>
        </p:nvPicPr>
        <p:blipFill>
          <a:blip r:embed="rId2"/>
          <a:stretch>
            <a:fillRect/>
          </a:stretch>
        </p:blipFill>
        <p:spPr>
          <a:xfrm>
            <a:off x="1218096" y="1979642"/>
            <a:ext cx="9476978" cy="4693024"/>
          </a:xfrm>
        </p:spPr>
      </p:pic>
    </p:spTree>
    <p:extLst>
      <p:ext uri="{BB962C8B-B14F-4D97-AF65-F5344CB8AC3E}">
        <p14:creationId xmlns:p14="http://schemas.microsoft.com/office/powerpoint/2010/main" val="190831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6F8E-7C5F-4AFF-B921-EA9689020608}"/>
              </a:ext>
            </a:extLst>
          </p:cNvPr>
          <p:cNvSpPr>
            <a:spLocks noGrp="1"/>
          </p:cNvSpPr>
          <p:nvPr>
            <p:ph type="title"/>
          </p:nvPr>
        </p:nvSpPr>
        <p:spPr/>
        <p:txBody>
          <a:bodyPr/>
          <a:lstStyle/>
          <a:p>
            <a:r>
              <a:rPr lang="en-US" dirty="0"/>
              <a:t>What Do You Need to Get Started?</a:t>
            </a:r>
          </a:p>
        </p:txBody>
      </p:sp>
      <p:sp>
        <p:nvSpPr>
          <p:cNvPr id="3" name="Content Placeholder 2">
            <a:extLst>
              <a:ext uri="{FF2B5EF4-FFF2-40B4-BE49-F238E27FC236}">
                <a16:creationId xmlns:a16="http://schemas.microsoft.com/office/drawing/2014/main" id="{517F695D-29A7-4043-80E6-4DECA26160CE}"/>
              </a:ext>
            </a:extLst>
          </p:cNvPr>
          <p:cNvSpPr>
            <a:spLocks noGrp="1"/>
          </p:cNvSpPr>
          <p:nvPr>
            <p:ph idx="1"/>
          </p:nvPr>
        </p:nvSpPr>
        <p:spPr/>
        <p:txBody>
          <a:bodyPr/>
          <a:lstStyle/>
          <a:p>
            <a:r>
              <a:rPr lang="en-US" dirty="0"/>
              <a:t>A computer</a:t>
            </a:r>
          </a:p>
          <a:p>
            <a:r>
              <a:rPr lang="en-US" dirty="0"/>
              <a:t>An SSB transceiver</a:t>
            </a:r>
          </a:p>
          <a:p>
            <a:r>
              <a:rPr lang="en-US" dirty="0"/>
              <a:t>A computer/transceiver interface (if your radio requires one)</a:t>
            </a:r>
          </a:p>
          <a:p>
            <a:r>
              <a:rPr lang="en-US" dirty="0"/>
              <a:t>WSJT-X software</a:t>
            </a:r>
          </a:p>
          <a:p>
            <a:endParaRPr lang="en-US" dirty="0"/>
          </a:p>
        </p:txBody>
      </p:sp>
    </p:spTree>
    <p:extLst>
      <p:ext uri="{BB962C8B-B14F-4D97-AF65-F5344CB8AC3E}">
        <p14:creationId xmlns:p14="http://schemas.microsoft.com/office/powerpoint/2010/main" val="333259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0C25-B839-40CA-AE33-639884E214F9}"/>
              </a:ext>
            </a:extLst>
          </p:cNvPr>
          <p:cNvSpPr>
            <a:spLocks noGrp="1"/>
          </p:cNvSpPr>
          <p:nvPr>
            <p:ph type="title"/>
          </p:nvPr>
        </p:nvSpPr>
        <p:spPr/>
        <p:txBody>
          <a:bodyPr/>
          <a:lstStyle/>
          <a:p>
            <a:r>
              <a:rPr lang="en-US" dirty="0"/>
              <a:t>Any modern Computer is adequate for FT8</a:t>
            </a:r>
          </a:p>
        </p:txBody>
      </p:sp>
      <p:sp>
        <p:nvSpPr>
          <p:cNvPr id="3" name="Content Placeholder 2">
            <a:extLst>
              <a:ext uri="{FF2B5EF4-FFF2-40B4-BE49-F238E27FC236}">
                <a16:creationId xmlns:a16="http://schemas.microsoft.com/office/drawing/2014/main" id="{1E121CB4-D080-4A78-8CA6-2F9DB84DDD12}"/>
              </a:ext>
            </a:extLst>
          </p:cNvPr>
          <p:cNvSpPr>
            <a:spLocks noGrp="1"/>
          </p:cNvSpPr>
          <p:nvPr>
            <p:ph idx="1"/>
          </p:nvPr>
        </p:nvSpPr>
        <p:spPr/>
        <p:txBody>
          <a:bodyPr/>
          <a:lstStyle/>
          <a:p>
            <a:r>
              <a:rPr lang="en-US" dirty="0"/>
              <a:t>However, the faster the better since a fast machine can decode much more quickly.</a:t>
            </a:r>
          </a:p>
        </p:txBody>
      </p:sp>
      <p:pic>
        <p:nvPicPr>
          <p:cNvPr id="5" name="Picture 4">
            <a:extLst>
              <a:ext uri="{FF2B5EF4-FFF2-40B4-BE49-F238E27FC236}">
                <a16:creationId xmlns:a16="http://schemas.microsoft.com/office/drawing/2014/main" id="{BBF3FA31-AEA2-43FF-8FDF-0B8016FDB12E}"/>
              </a:ext>
            </a:extLst>
          </p:cNvPr>
          <p:cNvPicPr>
            <a:picLocks noChangeAspect="1"/>
          </p:cNvPicPr>
          <p:nvPr/>
        </p:nvPicPr>
        <p:blipFill>
          <a:blip r:embed="rId2"/>
          <a:stretch>
            <a:fillRect/>
          </a:stretch>
        </p:blipFill>
        <p:spPr>
          <a:xfrm>
            <a:off x="468449" y="3251198"/>
            <a:ext cx="11050588" cy="3502521"/>
          </a:xfrm>
          <a:prstGeom prst="rect">
            <a:avLst/>
          </a:prstGeom>
        </p:spPr>
      </p:pic>
    </p:spTree>
    <p:extLst>
      <p:ext uri="{BB962C8B-B14F-4D97-AF65-F5344CB8AC3E}">
        <p14:creationId xmlns:p14="http://schemas.microsoft.com/office/powerpoint/2010/main" val="339945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2055-B95B-494E-8206-1E83D29043AE}"/>
              </a:ext>
            </a:extLst>
          </p:cNvPr>
          <p:cNvSpPr>
            <a:spLocks noGrp="1"/>
          </p:cNvSpPr>
          <p:nvPr>
            <p:ph type="title"/>
          </p:nvPr>
        </p:nvSpPr>
        <p:spPr/>
        <p:txBody>
          <a:bodyPr/>
          <a:lstStyle/>
          <a:p>
            <a:r>
              <a:rPr lang="en-US" dirty="0"/>
              <a:t>Most modern ssb transceivers are good for ft8 as well.</a:t>
            </a:r>
          </a:p>
        </p:txBody>
      </p:sp>
      <p:sp>
        <p:nvSpPr>
          <p:cNvPr id="3" name="Content Placeholder 2">
            <a:extLst>
              <a:ext uri="{FF2B5EF4-FFF2-40B4-BE49-F238E27FC236}">
                <a16:creationId xmlns:a16="http://schemas.microsoft.com/office/drawing/2014/main" id="{ECD6D7BC-46C6-4E81-97D9-5728968AF37D}"/>
              </a:ext>
            </a:extLst>
          </p:cNvPr>
          <p:cNvSpPr>
            <a:spLocks noGrp="1"/>
          </p:cNvSpPr>
          <p:nvPr>
            <p:ph idx="1"/>
          </p:nvPr>
        </p:nvSpPr>
        <p:spPr/>
        <p:txBody>
          <a:bodyPr/>
          <a:lstStyle/>
          <a:p>
            <a:r>
              <a:rPr lang="en-US" dirty="0"/>
              <a:t>For FT8 the key is frequency stability. If your transceiver drifts too much, you won’t be able to decode signals – and others won’t be able to decode </a:t>
            </a:r>
            <a:r>
              <a:rPr lang="en-US" i="1" dirty="0"/>
              <a:t>you!</a:t>
            </a:r>
          </a:p>
        </p:txBody>
      </p:sp>
    </p:spTree>
    <p:extLst>
      <p:ext uri="{BB962C8B-B14F-4D97-AF65-F5344CB8AC3E}">
        <p14:creationId xmlns:p14="http://schemas.microsoft.com/office/powerpoint/2010/main" val="124365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F14C-2B60-4060-B28A-B7B6EEEC0258}"/>
              </a:ext>
            </a:extLst>
          </p:cNvPr>
          <p:cNvSpPr>
            <a:spLocks noGrp="1"/>
          </p:cNvSpPr>
          <p:nvPr>
            <p:ph type="title"/>
          </p:nvPr>
        </p:nvSpPr>
        <p:spPr>
          <a:xfrm>
            <a:off x="1141413" y="375442"/>
            <a:ext cx="9905998" cy="1478570"/>
          </a:xfrm>
        </p:spPr>
        <p:txBody>
          <a:bodyPr/>
          <a:lstStyle/>
          <a:p>
            <a:pPr algn="ctr"/>
            <a:r>
              <a:rPr lang="en-US" dirty="0"/>
              <a:t>Time is Critical as well</a:t>
            </a:r>
          </a:p>
        </p:txBody>
      </p:sp>
      <p:sp>
        <p:nvSpPr>
          <p:cNvPr id="3" name="Content Placeholder 2">
            <a:extLst>
              <a:ext uri="{FF2B5EF4-FFF2-40B4-BE49-F238E27FC236}">
                <a16:creationId xmlns:a16="http://schemas.microsoft.com/office/drawing/2014/main" id="{482013E1-D948-4843-948F-603DCE19A0CD}"/>
              </a:ext>
            </a:extLst>
          </p:cNvPr>
          <p:cNvSpPr>
            <a:spLocks noGrp="1"/>
          </p:cNvSpPr>
          <p:nvPr>
            <p:ph idx="1"/>
          </p:nvPr>
        </p:nvSpPr>
        <p:spPr>
          <a:xfrm>
            <a:off x="969023" y="1695813"/>
            <a:ext cx="9905999" cy="3541714"/>
          </a:xfrm>
        </p:spPr>
        <p:txBody>
          <a:bodyPr/>
          <a:lstStyle/>
          <a:p>
            <a:r>
              <a:rPr lang="en-US" dirty="0"/>
              <a:t>Your computer clock must be accurate to within about 2 seconds or you won’t be able to decode FT8 signals, or vice versa. Notice the “DT” column below, which indicates the time disparity between stations. R6AV is 1.1 seconds out of sync, which is getting close </a:t>
            </a:r>
            <a:r>
              <a:rPr lang="en-US"/>
              <a:t>to becoming </a:t>
            </a:r>
            <a:r>
              <a:rPr lang="en-US" dirty="0"/>
              <a:t>excessive.</a:t>
            </a:r>
          </a:p>
        </p:txBody>
      </p:sp>
      <p:pic>
        <p:nvPicPr>
          <p:cNvPr id="7" name="Picture 6">
            <a:extLst>
              <a:ext uri="{FF2B5EF4-FFF2-40B4-BE49-F238E27FC236}">
                <a16:creationId xmlns:a16="http://schemas.microsoft.com/office/drawing/2014/main" id="{59418791-44A8-4626-B12A-EA6FD57CC710}"/>
              </a:ext>
            </a:extLst>
          </p:cNvPr>
          <p:cNvPicPr>
            <a:picLocks noChangeAspect="1"/>
          </p:cNvPicPr>
          <p:nvPr/>
        </p:nvPicPr>
        <p:blipFill>
          <a:blip r:embed="rId2"/>
          <a:stretch>
            <a:fillRect/>
          </a:stretch>
        </p:blipFill>
        <p:spPr>
          <a:xfrm>
            <a:off x="2612222" y="3466670"/>
            <a:ext cx="6619600" cy="3383515"/>
          </a:xfrm>
          <a:prstGeom prst="rect">
            <a:avLst/>
          </a:prstGeom>
        </p:spPr>
      </p:pic>
    </p:spTree>
    <p:extLst>
      <p:ext uri="{BB962C8B-B14F-4D97-AF65-F5344CB8AC3E}">
        <p14:creationId xmlns:p14="http://schemas.microsoft.com/office/powerpoint/2010/main" val="4213073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105</TotalTime>
  <Words>495</Words>
  <Application>Microsoft Office PowerPoint</Application>
  <PresentationFormat>Widescreen</PresentationFormat>
  <Paragraphs>41</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Tw Cen MT</vt:lpstr>
      <vt:lpstr>Circuit</vt:lpstr>
      <vt:lpstr>Getting Started on FT8</vt:lpstr>
      <vt:lpstr>What is FT8?</vt:lpstr>
      <vt:lpstr>But Doesn’t Jt65 communicate the same information? What is the difference?</vt:lpstr>
      <vt:lpstr>FT8 is intended for award chasing and propagation research</vt:lpstr>
      <vt:lpstr>PSKReporter Receiving WB8IMY’s FT8 Transmissions on 40 Meters</vt:lpstr>
      <vt:lpstr>What Do You Need to Get Started?</vt:lpstr>
      <vt:lpstr>Any modern Computer is adequate for FT8</vt:lpstr>
      <vt:lpstr>Most modern ssb transceivers are good for ft8 as well.</vt:lpstr>
      <vt:lpstr>Time is Critical as well</vt:lpstr>
      <vt:lpstr>Most computer Clocks “Drift”</vt:lpstr>
      <vt:lpstr>Interfaces</vt:lpstr>
      <vt:lpstr>Be careful not to overdrive your radio  Reduce Transmit audio if you see too much ALC activity</vt:lpstr>
      <vt:lpstr>WSJT-X Software</vt:lpstr>
      <vt:lpstr>An FT8 Demonstration – Double Click to Access YouTube and then click the Play ARRow to Watch the Video</vt:lpstr>
      <vt:lpstr>For more information, pick up the second edition of ARRL’s Get on the air with HF digital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on FT8</dc:title>
  <dc:creator>Ford, Steve,  WB8IMY</dc:creator>
  <cp:lastModifiedBy>Ford, Steve,  WB8IMY</cp:lastModifiedBy>
  <cp:revision>13</cp:revision>
  <dcterms:created xsi:type="dcterms:W3CDTF">2018-04-16T18:36:30Z</dcterms:created>
  <dcterms:modified xsi:type="dcterms:W3CDTF">2018-04-24T14:02:03Z</dcterms:modified>
</cp:coreProperties>
</file>